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3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0" r:id="rId19"/>
    <p:sldId id="271" r:id="rId20"/>
    <p:sldId id="275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3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505C-C59E-4006-AA83-609A8B835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A07BD-3D14-4625-8C9D-CBF19C92A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BCE4F-6C48-4EEB-B3A9-A52BD7EA5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8275FE-5AF9-4A28-8334-104F0AE1D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3F6EB6-32FA-40DD-A086-FA0C031A9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623274-C46D-4A28-8B6E-6E30BBFB2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5FA0B-6E99-46E0-91CA-254AF463E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1AD7-6B77-4FFE-BE74-B9055E764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0492E-AD23-4977-9E25-53F835C38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CD106-F7B2-49F7-A942-2C0FEED1E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A6DD-0E86-4A5D-BA4C-EEF7D1D9A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EFBA7-5583-4FE4-ABC1-B786C3771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FC8B-E66C-4A29-B23E-DAB376F45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DEF3A-E3E5-4135-8BC8-EAE66AABE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3CF1A7-73C4-49B2-8A62-9EE1892337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AR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Alat Ukur Sistem Komunikasi Serat Optik</a:t>
            </a:r>
            <a:endParaRPr lang="en-US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620000" cy="1752600"/>
          </a:xfrm>
        </p:spPr>
        <p:txBody>
          <a:bodyPr/>
          <a:lstStyle/>
          <a:p>
            <a:r>
              <a:rPr lang="en-US" i="1">
                <a:solidFill>
                  <a:srgbClr val="FF0000"/>
                </a:solidFill>
              </a:rPr>
              <a:t>Optical Time Domain Reflectometer</a:t>
            </a:r>
          </a:p>
          <a:p>
            <a:r>
              <a:rPr lang="en-US" sz="2400" i="1">
                <a:solidFill>
                  <a:srgbClr val="F1032B"/>
                </a:solidFill>
              </a:rPr>
              <a:t>Optical Power 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PREV-0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685800"/>
            <a:ext cx="8610600" cy="5332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PREV-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909638"/>
            <a:ext cx="8610600" cy="5216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Dead Zone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Dead Zone menentukan sampai berapa dekat OTDR dapat mengukur.</a:t>
            </a:r>
          </a:p>
          <a:p>
            <a:pPr>
              <a:lnSpc>
                <a:spcPct val="80000"/>
              </a:lnSpc>
            </a:pPr>
            <a:r>
              <a:rPr lang="en-US" sz="2800"/>
              <a:t>Dead Zone adalah “blind spots” yang terjadi karena refleksi.</a:t>
            </a:r>
          </a:p>
          <a:p>
            <a:pPr>
              <a:lnSpc>
                <a:spcPct val="80000"/>
              </a:lnSpc>
            </a:pPr>
            <a:r>
              <a:rPr lang="en-US" sz="2800"/>
              <a:t>Attenuation Dead Zone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Jarak dari awal refleksi ke titik di mana penerima dapat menerima pada 0,5 dB dari backscatter linier.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Ini merupakan titik di mana OTDR dapat mengukur lagi redaman dan loss.</a:t>
            </a:r>
          </a:p>
          <a:p>
            <a:pPr>
              <a:lnSpc>
                <a:spcPct val="80000"/>
              </a:lnSpc>
            </a:pPr>
            <a:r>
              <a:rPr lang="en-US" sz="2800"/>
              <a:t>Event dead zone adalah jarak dari awal refleksi ke titik di mana OTDR dapat menerima 1,5 di bawah puncak refleksi.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PREV-0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854075"/>
            <a:ext cx="8382000" cy="5272088"/>
          </a:xfrm>
          <a:solidFill>
            <a:srgbClr val="CCFFCC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Hal-hal yang Harus Diperhatikan</a:t>
            </a:r>
          </a:p>
        </p:txBody>
      </p:sp>
      <p:sp>
        <p:nvSpPr>
          <p:cNvPr id="22532" name="Text Box 4"/>
          <p:cNvSpPr txBox="1">
            <a:spLocks noGrp="1" noChangeArrowheads="1"/>
          </p:cNvSpPr>
          <p:nvPr>
            <p:ph type="body" sz="half" idx="1"/>
          </p:nvPr>
        </p:nvSpPr>
        <p:spPr>
          <a:solidFill>
            <a:srgbClr val="FFFF66"/>
          </a:solidFill>
          <a:ln/>
        </p:spPr>
        <p:txBody>
          <a:bodyPr/>
          <a:lstStyle/>
          <a:p>
            <a:r>
              <a:rPr lang="en-US" sz="2400" b="1"/>
              <a:t>Agar OTDR dapat bekerja dengan baik, harus dihindari lokasi sebagai berikut :</a:t>
            </a:r>
          </a:p>
          <a:p>
            <a:endParaRPr lang="en-US" sz="2400"/>
          </a:p>
          <a:p>
            <a:pPr marL="482600" lvl="1" indent="-292100"/>
            <a:r>
              <a:rPr lang="en-US" sz="2000"/>
              <a:t>Vibrasi yang kuat</a:t>
            </a:r>
          </a:p>
          <a:p>
            <a:pPr marL="482600" lvl="1" indent="-292100"/>
            <a:r>
              <a:rPr lang="en-US" sz="2000"/>
              <a:t>Kelambatan yang tinggi atau kotor (debu)</a:t>
            </a:r>
          </a:p>
          <a:p>
            <a:pPr marL="482600" lvl="1" indent="-292100"/>
            <a:r>
              <a:rPr lang="en-US" sz="2000"/>
              <a:t>Dihadapkan langsung ke matahari</a:t>
            </a:r>
          </a:p>
          <a:p>
            <a:pPr marL="482600" lvl="1" indent="-292100"/>
            <a:r>
              <a:rPr lang="en-US" sz="2000"/>
              <a:t>Daerah gas reaktif.</a:t>
            </a:r>
          </a:p>
        </p:txBody>
      </p:sp>
      <p:sp>
        <p:nvSpPr>
          <p:cNvPr id="22536" name="Text Box 8"/>
          <p:cNvSpPr txBox="1">
            <a:spLocks noGrp="1" noChangeArrowheads="1"/>
          </p:cNvSpPr>
          <p:nvPr>
            <p:ph type="body" sz="half" idx="2"/>
          </p:nvPr>
        </p:nvSpPr>
        <p:spPr>
          <a:solidFill>
            <a:srgbClr val="CCFFCC"/>
          </a:solidFill>
          <a:ln/>
        </p:spPr>
        <p:txBody>
          <a:bodyPr/>
          <a:lstStyle/>
          <a:p>
            <a:r>
              <a:rPr lang="en-US" b="1"/>
              <a:t>Sebelum bekerja dengan OTDR</a:t>
            </a:r>
          </a:p>
          <a:p>
            <a:endParaRPr lang="en-US"/>
          </a:p>
          <a:p>
            <a:pPr marL="482600" lvl="1" indent="-292100"/>
            <a:r>
              <a:rPr lang="en-US"/>
              <a:t>Perhatikan spesifikasi teknik yang dimiliki perangkat</a:t>
            </a:r>
          </a:p>
          <a:p>
            <a:pPr marL="482600" lvl="1" indent="-292100"/>
            <a:r>
              <a:rPr lang="en-US"/>
              <a:t>Lakukan pembersihan terhadap konektor (jumper cord)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  <a:noFill/>
          <a:ln/>
        </p:spPr>
        <p:txBody>
          <a:bodyPr/>
          <a:lstStyle/>
          <a:p>
            <a:pPr algn="l" eaLnBrk="0" hangingPunct="0"/>
            <a:r>
              <a:rPr lang="en-US" b="1"/>
              <a:t>Gambar tampak muka OTDR</a:t>
            </a:r>
          </a:p>
        </p:txBody>
      </p:sp>
      <p:pic>
        <p:nvPicPr>
          <p:cNvPr id="25605" name="Picture 5" descr="PREV-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838200"/>
            <a:ext cx="4038600" cy="3030538"/>
          </a:xfrm>
          <a:solidFill>
            <a:srgbClr val="FFFF66"/>
          </a:solidFill>
          <a:ln/>
        </p:spPr>
      </p:pic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304800" y="3810000"/>
            <a:ext cx="8534400" cy="2895600"/>
            <a:chOff x="149" y="1200"/>
            <a:chExt cx="5482" cy="2448"/>
          </a:xfrm>
        </p:grpSpPr>
        <p:graphicFrame>
          <p:nvGraphicFramePr>
            <p:cNvPr id="25613" name="Object 13"/>
            <p:cNvGraphicFramePr>
              <a:graphicFrameLocks noChangeAspect="1"/>
            </p:cNvGraphicFramePr>
            <p:nvPr/>
          </p:nvGraphicFramePr>
          <p:xfrm>
            <a:off x="149" y="1200"/>
            <a:ext cx="1812" cy="2448"/>
          </p:xfrm>
          <a:graphic>
            <a:graphicData uri="http://schemas.openxmlformats.org/presentationml/2006/ole">
              <p:oleObj spid="_x0000_s25613" name="Worksheet" r:id="rId4" imgW="2980440" imgH="3815640" progId="Excel.Sheet.8">
                <p:embed/>
              </p:oleObj>
            </a:graphicData>
          </a:graphic>
        </p:graphicFrame>
        <p:graphicFrame>
          <p:nvGraphicFramePr>
            <p:cNvPr id="25614" name="Object 14"/>
            <p:cNvGraphicFramePr>
              <a:graphicFrameLocks noChangeAspect="1"/>
            </p:cNvGraphicFramePr>
            <p:nvPr/>
          </p:nvGraphicFramePr>
          <p:xfrm>
            <a:off x="1995" y="1200"/>
            <a:ext cx="1812" cy="2448"/>
          </p:xfrm>
          <a:graphic>
            <a:graphicData uri="http://schemas.openxmlformats.org/presentationml/2006/ole">
              <p:oleObj spid="_x0000_s25614" name="Worksheet" r:id="rId5" imgW="2714760" imgH="3815640" progId="Excel.Sheet.8">
                <p:embed/>
              </p:oleObj>
            </a:graphicData>
          </a:graphic>
        </p:graphicFrame>
        <p:graphicFrame>
          <p:nvGraphicFramePr>
            <p:cNvPr id="25615" name="Object 15"/>
            <p:cNvGraphicFramePr>
              <a:graphicFrameLocks noChangeAspect="1"/>
            </p:cNvGraphicFramePr>
            <p:nvPr/>
          </p:nvGraphicFramePr>
          <p:xfrm>
            <a:off x="3834" y="1200"/>
            <a:ext cx="1797" cy="2448"/>
          </p:xfrm>
          <a:graphic>
            <a:graphicData uri="http://schemas.openxmlformats.org/presentationml/2006/ole">
              <p:oleObj spid="_x0000_s25615" name="Worksheet" r:id="rId6" imgW="2591280" imgH="4053600" progId="Excel.Sheet.8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662988" cy="4368800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Operasi OTDR</a:t>
            </a:r>
            <a:endParaRPr lang="en-US" sz="2600"/>
          </a:p>
          <a:p>
            <a:pPr eaLnBrk="0" hangingPunct="0"/>
            <a:r>
              <a:rPr lang="en-US" sz="2600"/>
              <a:t>Dalam mengoperasikan OTDR, sebelum pengukuran perlu dilakukan pemilihan dan pengetesan (setting) beberapa parameter meliputi :</a:t>
            </a:r>
          </a:p>
          <a:p>
            <a:pPr eaLnBrk="0" hangingPunct="0">
              <a:lnSpc>
                <a:spcPct val="70000"/>
              </a:lnSpc>
            </a:pPr>
            <a:endParaRPr lang="en-US" sz="2600"/>
          </a:p>
          <a:p>
            <a:pPr marL="1236663" lvl="1" indent="-309563" eaLnBrk="0" hangingPunct="0">
              <a:buClr>
                <a:srgbClr val="FF0000"/>
              </a:buClr>
              <a:buSzPct val="105000"/>
              <a:buFont typeface="Symbol" pitchFamily="18" charset="2"/>
              <a:buChar char="·"/>
            </a:pPr>
            <a:r>
              <a:rPr lang="en-US" sz="2600" i="1"/>
              <a:t>Setting IOR (indeks bias)</a:t>
            </a:r>
          </a:p>
          <a:p>
            <a:pPr marL="1236663" lvl="1" indent="-309563" eaLnBrk="0" hangingPunct="0">
              <a:buClr>
                <a:srgbClr val="FF0000"/>
              </a:buClr>
              <a:buSzPct val="105000"/>
              <a:buFont typeface="Symbol" pitchFamily="18" charset="2"/>
              <a:buChar char="·"/>
            </a:pPr>
            <a:r>
              <a:rPr lang="en-US" sz="2600" i="1"/>
              <a:t>Pemilihan panjang gelombang laser</a:t>
            </a:r>
          </a:p>
          <a:p>
            <a:pPr marL="1236663" lvl="1" indent="-309563" eaLnBrk="0" hangingPunct="0">
              <a:buClr>
                <a:srgbClr val="FF0000"/>
              </a:buClr>
              <a:buSzPct val="105000"/>
              <a:buFont typeface="Symbol" pitchFamily="18" charset="2"/>
              <a:buChar char="·"/>
            </a:pPr>
            <a:r>
              <a:rPr lang="en-US" sz="2600" i="1"/>
              <a:t>Pemilihan rentang jarak (distance range)</a:t>
            </a:r>
          </a:p>
          <a:p>
            <a:pPr marL="1236663" lvl="1" indent="-309563" eaLnBrk="0" hangingPunct="0">
              <a:buClr>
                <a:srgbClr val="FF0000"/>
              </a:buClr>
              <a:buSzPct val="105000"/>
              <a:buFont typeface="Symbol" pitchFamily="18" charset="2"/>
              <a:buChar char="·"/>
            </a:pPr>
            <a:r>
              <a:rPr lang="en-US" sz="2600" i="1"/>
              <a:t>Pemilihan lebar pulsa</a:t>
            </a:r>
          </a:p>
          <a:p>
            <a:pPr marL="1236663" lvl="1" indent="-309563" eaLnBrk="0" hangingPunct="0">
              <a:buClr>
                <a:srgbClr val="FF0000"/>
              </a:buClr>
              <a:buSzPct val="105000"/>
              <a:buFont typeface="Symbol" pitchFamily="18" charset="2"/>
              <a:buChar char="·"/>
            </a:pPr>
            <a:r>
              <a:rPr lang="en-US" sz="2600" i="1"/>
              <a:t>Setting Att</a:t>
            </a:r>
          </a:p>
          <a:p>
            <a:pPr marL="1236663" lvl="1" indent="-309563" eaLnBrk="0" hangingPunct="0">
              <a:buClr>
                <a:srgbClr val="FF0000"/>
              </a:buClr>
              <a:buSzPct val="105000"/>
              <a:buFont typeface="Symbol" pitchFamily="18" charset="2"/>
              <a:buChar char="·"/>
            </a:pPr>
            <a:r>
              <a:rPr lang="en-US" sz="2600" i="1"/>
              <a:t>On/Off laser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ContohPrint Out Hasil Pengukuran</a:t>
            </a:r>
            <a:endParaRPr lang="en-US" sz="4000" b="1"/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304800" y="1905000"/>
            <a:ext cx="8610600" cy="4724400"/>
            <a:chOff x="6825" y="8093"/>
            <a:chExt cx="6177" cy="2880"/>
          </a:xfrm>
        </p:grpSpPr>
        <p:pic>
          <p:nvPicPr>
            <p:cNvPr id="3789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15" y="8093"/>
              <a:ext cx="2887" cy="2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25" y="8093"/>
              <a:ext cx="2741" cy="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65" y="8093"/>
              <a:ext cx="2887" cy="2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25" y="8093"/>
              <a:ext cx="2741" cy="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7005" y="10253"/>
              <a:ext cx="27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rgbClr val="FF0000"/>
                  </a:solidFill>
                  <a:latin typeface="Arial Narrow" pitchFamily="34" charset="0"/>
                </a:rPr>
                <a:t>Pengukuran loss sambungan</a:t>
              </a:r>
              <a:endParaRPr lang="en-US" sz="1600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10065" y="10253"/>
              <a:ext cx="27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rgbClr val="FF0000"/>
                  </a:solidFill>
                  <a:latin typeface="Arial Narrow" pitchFamily="34" charset="0"/>
                </a:rPr>
                <a:t>Pengukuran loss sambungan antar dua titik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POWER METER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1430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Dipakai untuk mengukur total loss dalam sebuah link optik baik saat instalasi (uji akhir) atau pemeliharaan</a:t>
            </a:r>
          </a:p>
        </p:txBody>
      </p:sp>
      <p:pic>
        <p:nvPicPr>
          <p:cNvPr id="2970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2590800"/>
            <a:ext cx="5867400" cy="3683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sz="4000"/>
              <a:t>Pengukuran Serat Optik Menggunakan Power Meter</a:t>
            </a:r>
          </a:p>
        </p:txBody>
      </p:sp>
      <p:pic>
        <p:nvPicPr>
          <p:cNvPr id="32773" name="Picture 5" descr="DSO-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87638"/>
            <a:ext cx="8229600" cy="23510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Dasar Sistem Komunikasi Serat Optik</a:t>
            </a: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685800" y="2133600"/>
            <a:ext cx="7716838" cy="4038600"/>
            <a:chOff x="1800" y="1440"/>
            <a:chExt cx="8595" cy="5515"/>
          </a:xfrm>
        </p:grpSpPr>
        <p:sp>
          <p:nvSpPr>
            <p:cNvPr id="41991" name="AutoShape 7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548" cy="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3403" y="1465"/>
              <a:ext cx="3921" cy="124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2468" y="1989"/>
              <a:ext cx="1778" cy="149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257" y="1818"/>
              <a:ext cx="745" cy="6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Drive </a:t>
              </a:r>
            </a:p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Circuit</a:t>
              </a:r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626" y="1807"/>
              <a:ext cx="871" cy="6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Sumber</a:t>
              </a:r>
            </a:p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Cahaya</a:t>
              </a:r>
              <a:endParaRPr lang="en-US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5182" y="2023"/>
              <a:ext cx="444" cy="138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6549" y="2011"/>
              <a:ext cx="775" cy="1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7335" y="1943"/>
              <a:ext cx="125" cy="343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7450" y="2023"/>
              <a:ext cx="787" cy="16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8237" y="1956"/>
              <a:ext cx="431" cy="273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auto">
            <a:xfrm>
              <a:off x="8657" y="2034"/>
              <a:ext cx="934" cy="16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8" y="0"/>
                </a:cxn>
                <a:cxn ang="0">
                  <a:pos x="605" y="192"/>
                </a:cxn>
                <a:cxn ang="0">
                  <a:pos x="605" y="901"/>
                </a:cxn>
                <a:cxn ang="0">
                  <a:pos x="472" y="1071"/>
                </a:cxn>
                <a:cxn ang="0">
                  <a:pos x="162" y="1071"/>
                </a:cxn>
                <a:cxn ang="0">
                  <a:pos x="170" y="938"/>
                </a:cxn>
                <a:cxn ang="0">
                  <a:pos x="421" y="931"/>
                </a:cxn>
                <a:cxn ang="0">
                  <a:pos x="502" y="835"/>
                </a:cxn>
                <a:cxn ang="0">
                  <a:pos x="502" y="259"/>
                </a:cxn>
                <a:cxn ang="0">
                  <a:pos x="354" y="96"/>
                </a:cxn>
                <a:cxn ang="0">
                  <a:pos x="7" y="96"/>
                </a:cxn>
                <a:cxn ang="0">
                  <a:pos x="0" y="0"/>
                </a:cxn>
              </a:cxnLst>
              <a:rect l="0" t="0" r="r" b="b"/>
              <a:pathLst>
                <a:path w="605" h="1071">
                  <a:moveTo>
                    <a:pt x="0" y="0"/>
                  </a:moveTo>
                  <a:lnTo>
                    <a:pt x="428" y="0"/>
                  </a:lnTo>
                  <a:cubicBezTo>
                    <a:pt x="529" y="32"/>
                    <a:pt x="576" y="42"/>
                    <a:pt x="605" y="192"/>
                  </a:cubicBezTo>
                  <a:lnTo>
                    <a:pt x="605" y="901"/>
                  </a:lnTo>
                  <a:cubicBezTo>
                    <a:pt x="583" y="1047"/>
                    <a:pt x="546" y="1043"/>
                    <a:pt x="472" y="1071"/>
                  </a:cubicBezTo>
                  <a:lnTo>
                    <a:pt x="162" y="1071"/>
                  </a:lnTo>
                  <a:lnTo>
                    <a:pt x="170" y="938"/>
                  </a:lnTo>
                  <a:lnTo>
                    <a:pt x="421" y="931"/>
                  </a:lnTo>
                  <a:cubicBezTo>
                    <a:pt x="476" y="914"/>
                    <a:pt x="489" y="947"/>
                    <a:pt x="502" y="835"/>
                  </a:cubicBezTo>
                  <a:lnTo>
                    <a:pt x="502" y="259"/>
                  </a:lnTo>
                  <a:cubicBezTo>
                    <a:pt x="477" y="136"/>
                    <a:pt x="436" y="123"/>
                    <a:pt x="354" y="96"/>
                  </a:cubicBezTo>
                  <a:lnTo>
                    <a:pt x="7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8371" y="3380"/>
              <a:ext cx="548" cy="35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7199" y="3415"/>
              <a:ext cx="1163" cy="12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auto">
            <a:xfrm>
              <a:off x="7542" y="3585"/>
              <a:ext cx="832" cy="513"/>
            </a:xfrm>
            <a:custGeom>
              <a:avLst/>
              <a:gdLst/>
              <a:ahLst/>
              <a:cxnLst>
                <a:cxn ang="0">
                  <a:pos x="605" y="0"/>
                </a:cxn>
                <a:cxn ang="0">
                  <a:pos x="177" y="0"/>
                </a:cxn>
                <a:cxn ang="0">
                  <a:pos x="0" y="192"/>
                </a:cxn>
                <a:cxn ang="0">
                  <a:pos x="0" y="509"/>
                </a:cxn>
                <a:cxn ang="0">
                  <a:pos x="118" y="509"/>
                </a:cxn>
                <a:cxn ang="0">
                  <a:pos x="103" y="259"/>
                </a:cxn>
                <a:cxn ang="0">
                  <a:pos x="251" y="96"/>
                </a:cxn>
                <a:cxn ang="0">
                  <a:pos x="598" y="96"/>
                </a:cxn>
                <a:cxn ang="0">
                  <a:pos x="605" y="0"/>
                </a:cxn>
              </a:cxnLst>
              <a:rect l="0" t="0" r="r" b="b"/>
              <a:pathLst>
                <a:path w="605" h="509">
                  <a:moveTo>
                    <a:pt x="605" y="0"/>
                  </a:moveTo>
                  <a:lnTo>
                    <a:pt x="177" y="0"/>
                  </a:lnTo>
                  <a:cubicBezTo>
                    <a:pt x="76" y="32"/>
                    <a:pt x="29" y="107"/>
                    <a:pt x="0" y="192"/>
                  </a:cubicBezTo>
                  <a:lnTo>
                    <a:pt x="0" y="509"/>
                  </a:lnTo>
                  <a:lnTo>
                    <a:pt x="118" y="509"/>
                  </a:lnTo>
                  <a:lnTo>
                    <a:pt x="103" y="259"/>
                  </a:lnTo>
                  <a:cubicBezTo>
                    <a:pt x="125" y="190"/>
                    <a:pt x="169" y="123"/>
                    <a:pt x="251" y="96"/>
                  </a:cubicBezTo>
                  <a:lnTo>
                    <a:pt x="598" y="96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5" name="AutoShape 21"/>
            <p:cNvSpPr>
              <a:spLocks noChangeArrowheads="1"/>
            </p:cNvSpPr>
            <p:nvPr/>
          </p:nvSpPr>
          <p:spPr bwMode="auto">
            <a:xfrm flipV="1">
              <a:off x="7459" y="4089"/>
              <a:ext cx="375" cy="216"/>
            </a:xfrm>
            <a:prstGeom prst="triangle">
              <a:avLst>
                <a:gd name="adj" fmla="val 50000"/>
              </a:avLst>
            </a:prstGeom>
            <a:solidFill>
              <a:srgbClr val="1C1C1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AutoShape 22"/>
            <p:cNvSpPr>
              <a:spLocks noChangeArrowheads="1"/>
            </p:cNvSpPr>
            <p:nvPr/>
          </p:nvSpPr>
          <p:spPr bwMode="auto">
            <a:xfrm rot="5400000" flipH="1" flipV="1">
              <a:off x="6924" y="3358"/>
              <a:ext cx="374" cy="216"/>
            </a:xfrm>
            <a:prstGeom prst="triangle">
              <a:avLst>
                <a:gd name="adj" fmla="val 50000"/>
              </a:avLst>
            </a:prstGeom>
            <a:solidFill>
              <a:srgbClr val="1C1C1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5408" y="3129"/>
              <a:ext cx="1471" cy="1494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24"/>
            <p:cNvSpPr>
              <a:spLocks noChangeArrowheads="1"/>
            </p:cNvSpPr>
            <p:nvPr/>
          </p:nvSpPr>
          <p:spPr bwMode="auto">
            <a:xfrm>
              <a:off x="6891" y="3301"/>
              <a:ext cx="124" cy="34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6139" y="3120"/>
              <a:ext cx="798" cy="54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Optical </a:t>
              </a:r>
            </a:p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RX</a:t>
              </a:r>
              <a:endParaRPr lang="en-US"/>
            </a:p>
          </p:txBody>
        </p:sp>
        <p:sp>
          <p:nvSpPr>
            <p:cNvPr id="42010" name="Rectangle 26"/>
            <p:cNvSpPr>
              <a:spLocks noChangeArrowheads="1"/>
            </p:cNvSpPr>
            <p:nvPr/>
          </p:nvSpPr>
          <p:spPr bwMode="auto">
            <a:xfrm>
              <a:off x="5398" y="4145"/>
              <a:ext cx="743" cy="4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Optical</a:t>
              </a:r>
            </a:p>
            <a:p>
              <a:pPr algn="ctr"/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Tx</a:t>
              </a:r>
              <a:endParaRPr lang="en-US"/>
            </a:p>
          </p:txBody>
        </p:sp>
        <p:sp>
          <p:nvSpPr>
            <p:cNvPr id="42011" name="Rectangle 27"/>
            <p:cNvSpPr>
              <a:spLocks noChangeArrowheads="1"/>
            </p:cNvSpPr>
            <p:nvPr/>
          </p:nvSpPr>
          <p:spPr bwMode="auto">
            <a:xfrm>
              <a:off x="5670" y="3791"/>
              <a:ext cx="1042" cy="34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Electronic</a:t>
              </a:r>
              <a:endParaRPr lang="en-US"/>
            </a:p>
          </p:txBody>
        </p:sp>
        <p:sp>
          <p:nvSpPr>
            <p:cNvPr id="42012" name="Freeform 28"/>
            <p:cNvSpPr>
              <a:spLocks/>
            </p:cNvSpPr>
            <p:nvPr/>
          </p:nvSpPr>
          <p:spPr bwMode="auto">
            <a:xfrm>
              <a:off x="5819" y="3357"/>
              <a:ext cx="320" cy="434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0"/>
                </a:cxn>
                <a:cxn ang="0">
                  <a:pos x="0" y="281"/>
                </a:cxn>
              </a:cxnLst>
              <a:rect l="0" t="0" r="r" b="b"/>
              <a:pathLst>
                <a:path w="207" h="281">
                  <a:moveTo>
                    <a:pt x="207" y="0"/>
                  </a:moveTo>
                  <a:lnTo>
                    <a:pt x="0" y="0"/>
                  </a:lnTo>
                  <a:lnTo>
                    <a:pt x="0" y="281"/>
                  </a:lnTo>
                </a:path>
              </a:pathLst>
            </a:custGeom>
            <a:noFill/>
            <a:ln w="57150" cap="flat" cmpd="sng">
              <a:solidFill>
                <a:srgbClr val="1C1C1C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3" name="Freeform 29"/>
            <p:cNvSpPr>
              <a:spLocks/>
            </p:cNvSpPr>
            <p:nvPr/>
          </p:nvSpPr>
          <p:spPr bwMode="auto">
            <a:xfrm rot="5400000" flipH="1">
              <a:off x="6162" y="3984"/>
              <a:ext cx="388" cy="434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0"/>
                </a:cxn>
                <a:cxn ang="0">
                  <a:pos x="0" y="281"/>
                </a:cxn>
              </a:cxnLst>
              <a:rect l="0" t="0" r="r" b="b"/>
              <a:pathLst>
                <a:path w="207" h="281">
                  <a:moveTo>
                    <a:pt x="207" y="0"/>
                  </a:moveTo>
                  <a:lnTo>
                    <a:pt x="0" y="0"/>
                  </a:lnTo>
                  <a:lnTo>
                    <a:pt x="0" y="281"/>
                  </a:lnTo>
                </a:path>
              </a:pathLst>
            </a:custGeom>
            <a:noFill/>
            <a:ln w="57150" cap="flat" cmpd="sng">
              <a:solidFill>
                <a:srgbClr val="1C1C1C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4" name="Rectangle 30"/>
            <p:cNvSpPr>
              <a:spLocks noChangeArrowheads="1"/>
            </p:cNvSpPr>
            <p:nvPr/>
          </p:nvSpPr>
          <p:spPr bwMode="auto">
            <a:xfrm>
              <a:off x="4495" y="4302"/>
              <a:ext cx="785" cy="16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Rectangle 31"/>
            <p:cNvSpPr>
              <a:spLocks noChangeArrowheads="1"/>
            </p:cNvSpPr>
            <p:nvPr/>
          </p:nvSpPr>
          <p:spPr bwMode="auto">
            <a:xfrm>
              <a:off x="5282" y="4209"/>
              <a:ext cx="125" cy="343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Rectangle 32"/>
            <p:cNvSpPr>
              <a:spLocks noChangeArrowheads="1"/>
            </p:cNvSpPr>
            <p:nvPr/>
          </p:nvSpPr>
          <p:spPr bwMode="auto">
            <a:xfrm>
              <a:off x="4064" y="4236"/>
              <a:ext cx="432" cy="273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Freeform 33"/>
            <p:cNvSpPr>
              <a:spLocks/>
            </p:cNvSpPr>
            <p:nvPr/>
          </p:nvSpPr>
          <p:spPr bwMode="auto">
            <a:xfrm>
              <a:off x="3118" y="4325"/>
              <a:ext cx="958" cy="1289"/>
            </a:xfrm>
            <a:custGeom>
              <a:avLst/>
              <a:gdLst/>
              <a:ahLst/>
              <a:cxnLst>
                <a:cxn ang="0">
                  <a:pos x="621" y="0"/>
                </a:cxn>
                <a:cxn ang="0">
                  <a:pos x="193" y="0"/>
                </a:cxn>
                <a:cxn ang="0">
                  <a:pos x="16" y="192"/>
                </a:cxn>
                <a:cxn ang="0">
                  <a:pos x="0" y="599"/>
                </a:cxn>
                <a:cxn ang="0">
                  <a:pos x="185" y="813"/>
                </a:cxn>
                <a:cxn ang="0">
                  <a:pos x="458" y="835"/>
                </a:cxn>
                <a:cxn ang="0">
                  <a:pos x="450" y="710"/>
                </a:cxn>
                <a:cxn ang="0">
                  <a:pos x="244" y="695"/>
                </a:cxn>
                <a:cxn ang="0">
                  <a:pos x="103" y="569"/>
                </a:cxn>
                <a:cxn ang="0">
                  <a:pos x="119" y="259"/>
                </a:cxn>
                <a:cxn ang="0">
                  <a:pos x="267" y="96"/>
                </a:cxn>
                <a:cxn ang="0">
                  <a:pos x="614" y="96"/>
                </a:cxn>
                <a:cxn ang="0">
                  <a:pos x="621" y="0"/>
                </a:cxn>
              </a:cxnLst>
              <a:rect l="0" t="0" r="r" b="b"/>
              <a:pathLst>
                <a:path w="621" h="835">
                  <a:moveTo>
                    <a:pt x="621" y="0"/>
                  </a:moveTo>
                  <a:lnTo>
                    <a:pt x="193" y="0"/>
                  </a:lnTo>
                  <a:cubicBezTo>
                    <a:pt x="92" y="32"/>
                    <a:pt x="48" y="92"/>
                    <a:pt x="16" y="192"/>
                  </a:cubicBezTo>
                  <a:lnTo>
                    <a:pt x="0" y="599"/>
                  </a:lnTo>
                  <a:cubicBezTo>
                    <a:pt x="28" y="702"/>
                    <a:pt x="109" y="774"/>
                    <a:pt x="185" y="813"/>
                  </a:cubicBezTo>
                  <a:lnTo>
                    <a:pt x="458" y="835"/>
                  </a:lnTo>
                  <a:lnTo>
                    <a:pt x="450" y="710"/>
                  </a:lnTo>
                  <a:lnTo>
                    <a:pt x="244" y="695"/>
                  </a:lnTo>
                  <a:cubicBezTo>
                    <a:pt x="186" y="671"/>
                    <a:pt x="124" y="642"/>
                    <a:pt x="103" y="569"/>
                  </a:cubicBezTo>
                  <a:lnTo>
                    <a:pt x="119" y="259"/>
                  </a:lnTo>
                  <a:cubicBezTo>
                    <a:pt x="146" y="180"/>
                    <a:pt x="185" y="123"/>
                    <a:pt x="267" y="96"/>
                  </a:cubicBezTo>
                  <a:lnTo>
                    <a:pt x="614" y="96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8" name="Rectangle 34"/>
            <p:cNvSpPr>
              <a:spLocks noChangeArrowheads="1"/>
            </p:cNvSpPr>
            <p:nvPr/>
          </p:nvSpPr>
          <p:spPr bwMode="auto">
            <a:xfrm>
              <a:off x="3811" y="5285"/>
              <a:ext cx="810" cy="387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Rectangle 35"/>
            <p:cNvSpPr>
              <a:spLocks noChangeArrowheads="1"/>
            </p:cNvSpPr>
            <p:nvPr/>
          </p:nvSpPr>
          <p:spPr bwMode="auto">
            <a:xfrm>
              <a:off x="4620" y="5386"/>
              <a:ext cx="786" cy="1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Rectangle 36"/>
            <p:cNvSpPr>
              <a:spLocks noChangeArrowheads="1"/>
            </p:cNvSpPr>
            <p:nvPr/>
          </p:nvSpPr>
          <p:spPr bwMode="auto">
            <a:xfrm>
              <a:off x="5522" y="4839"/>
              <a:ext cx="3922" cy="124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5397" y="5294"/>
              <a:ext cx="125" cy="343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>
              <a:off x="5522" y="5398"/>
              <a:ext cx="593" cy="1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Rectangle 39"/>
            <p:cNvSpPr>
              <a:spLocks noChangeArrowheads="1"/>
            </p:cNvSpPr>
            <p:nvPr/>
          </p:nvSpPr>
          <p:spPr bwMode="auto">
            <a:xfrm>
              <a:off x="6105" y="5205"/>
              <a:ext cx="924" cy="6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Detektor</a:t>
              </a:r>
            </a:p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cahaya</a:t>
              </a:r>
              <a:endParaRPr lang="en-US"/>
            </a:p>
          </p:txBody>
        </p:sp>
        <p:sp>
          <p:nvSpPr>
            <p:cNvPr id="42024" name="Rectangle 40"/>
            <p:cNvSpPr>
              <a:spLocks noChangeArrowheads="1"/>
            </p:cNvSpPr>
            <p:nvPr/>
          </p:nvSpPr>
          <p:spPr bwMode="auto">
            <a:xfrm>
              <a:off x="7028" y="5421"/>
              <a:ext cx="445" cy="137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AutoShape 41"/>
            <p:cNvSpPr>
              <a:spLocks noChangeArrowheads="1"/>
            </p:cNvSpPr>
            <p:nvPr/>
          </p:nvSpPr>
          <p:spPr bwMode="auto">
            <a:xfrm rot="5400000">
              <a:off x="7358" y="5259"/>
              <a:ext cx="648" cy="432"/>
            </a:xfrm>
            <a:prstGeom prst="triangle">
              <a:avLst>
                <a:gd name="adj" fmla="val 50000"/>
              </a:avLst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>
              <a:off x="8190" y="5169"/>
              <a:ext cx="945" cy="6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56693" tIns="28346" rIns="56693" bIns="28346" anchor="ctr"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prosesor</a:t>
              </a:r>
              <a:endParaRPr lang="en-US"/>
            </a:p>
          </p:txBody>
        </p:sp>
        <p:sp>
          <p:nvSpPr>
            <p:cNvPr id="42027" name="Rectangle 43"/>
            <p:cNvSpPr>
              <a:spLocks noChangeArrowheads="1"/>
            </p:cNvSpPr>
            <p:nvPr/>
          </p:nvSpPr>
          <p:spPr bwMode="auto">
            <a:xfrm>
              <a:off x="7883" y="5410"/>
              <a:ext cx="296" cy="137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Rectangle 44"/>
            <p:cNvSpPr>
              <a:spLocks noChangeArrowheads="1"/>
            </p:cNvSpPr>
            <p:nvPr/>
          </p:nvSpPr>
          <p:spPr bwMode="auto">
            <a:xfrm>
              <a:off x="9115" y="5410"/>
              <a:ext cx="683" cy="137"/>
            </a:xfrm>
            <a:prstGeom prst="rect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Text Box 45"/>
            <p:cNvSpPr txBox="1">
              <a:spLocks noChangeArrowheads="1"/>
            </p:cNvSpPr>
            <p:nvPr/>
          </p:nvSpPr>
          <p:spPr bwMode="auto">
            <a:xfrm>
              <a:off x="2253" y="2166"/>
              <a:ext cx="53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Sinyal </a:t>
              </a:r>
            </a:p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input </a:t>
              </a:r>
            </a:p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elektrik</a:t>
              </a:r>
              <a:endParaRPr lang="en-US"/>
            </a:p>
          </p:txBody>
        </p:sp>
        <p:sp>
          <p:nvSpPr>
            <p:cNvPr id="42030" name="Text Box 46"/>
            <p:cNvSpPr txBox="1">
              <a:spLocks noChangeArrowheads="1"/>
            </p:cNvSpPr>
            <p:nvPr/>
          </p:nvSpPr>
          <p:spPr bwMode="auto">
            <a:xfrm>
              <a:off x="3391" y="144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Transmitter</a:t>
              </a:r>
              <a:endParaRPr lang="en-US"/>
            </a:p>
          </p:txBody>
        </p: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>
              <a:off x="8533" y="4835"/>
              <a:ext cx="6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Receiver</a:t>
              </a:r>
              <a:endParaRPr lang="en-US"/>
            </a:p>
          </p:txBody>
        </p:sp>
        <p:sp>
          <p:nvSpPr>
            <p:cNvPr id="42032" name="Text Box 48"/>
            <p:cNvSpPr txBox="1">
              <a:spLocks noChangeArrowheads="1"/>
            </p:cNvSpPr>
            <p:nvPr/>
          </p:nvSpPr>
          <p:spPr bwMode="auto">
            <a:xfrm>
              <a:off x="5388" y="2821"/>
              <a:ext cx="8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Regenerator</a:t>
              </a:r>
              <a:endParaRPr lang="en-US"/>
            </a:p>
          </p:txBody>
        </p:sp>
        <p:sp>
          <p:nvSpPr>
            <p:cNvPr id="42033" name="Text Box 49"/>
            <p:cNvSpPr txBox="1">
              <a:spLocks noChangeArrowheads="1"/>
            </p:cNvSpPr>
            <p:nvPr/>
          </p:nvSpPr>
          <p:spPr bwMode="auto">
            <a:xfrm>
              <a:off x="7189" y="4289"/>
              <a:ext cx="12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Ke perangkat lain</a:t>
              </a:r>
              <a:endParaRPr lang="en-US"/>
            </a:p>
          </p:txBody>
        </p:sp>
        <p:sp>
          <p:nvSpPr>
            <p:cNvPr id="42034" name="Text Box 50"/>
            <p:cNvSpPr txBox="1">
              <a:spLocks noChangeArrowheads="1"/>
            </p:cNvSpPr>
            <p:nvPr/>
          </p:nvSpPr>
          <p:spPr bwMode="auto">
            <a:xfrm>
              <a:off x="7020" y="5774"/>
              <a:ext cx="63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Amplifie</a:t>
              </a:r>
              <a:r>
                <a:rPr lang="en-US" sz="1100">
                  <a:solidFill>
                    <a:srgbClr val="000000"/>
                  </a:solidFill>
                  <a:latin typeface="Tahoma" pitchFamily="34" charset="0"/>
                </a:rPr>
                <a:t>r</a:t>
              </a:r>
              <a:endParaRPr lang="en-US"/>
            </a:p>
          </p:txBody>
        </p:sp>
        <p:sp>
          <p:nvSpPr>
            <p:cNvPr id="42035" name="Text Box 51"/>
            <p:cNvSpPr txBox="1">
              <a:spLocks noChangeArrowheads="1"/>
            </p:cNvSpPr>
            <p:nvPr/>
          </p:nvSpPr>
          <p:spPr bwMode="auto">
            <a:xfrm>
              <a:off x="9523" y="4590"/>
              <a:ext cx="87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pPr algn="just"/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Sinyal</a:t>
              </a:r>
            </a:p>
            <a:p>
              <a:pPr algn="just"/>
              <a:r>
                <a:rPr lang="en-US" sz="1000">
                  <a:latin typeface="Arial Narrow" pitchFamily="34" charset="0"/>
                </a:rPr>
                <a:t>Output elektrik</a:t>
              </a:r>
              <a:endParaRPr lang="en-US"/>
            </a:p>
          </p:txBody>
        </p:sp>
        <p:sp>
          <p:nvSpPr>
            <p:cNvPr id="42036" name="Text Box 52"/>
            <p:cNvSpPr txBox="1">
              <a:spLocks noChangeArrowheads="1"/>
            </p:cNvSpPr>
            <p:nvPr/>
          </p:nvSpPr>
          <p:spPr bwMode="auto">
            <a:xfrm>
              <a:off x="8234" y="3038"/>
              <a:ext cx="54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coupler</a:t>
              </a:r>
              <a:endParaRPr lang="en-US"/>
            </a:p>
          </p:txBody>
        </p:sp>
        <p:sp>
          <p:nvSpPr>
            <p:cNvPr id="42037" name="Text Box 53"/>
            <p:cNvSpPr txBox="1">
              <a:spLocks noChangeArrowheads="1"/>
            </p:cNvSpPr>
            <p:nvPr/>
          </p:nvSpPr>
          <p:spPr bwMode="auto">
            <a:xfrm>
              <a:off x="8051" y="1650"/>
              <a:ext cx="45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splice</a:t>
              </a:r>
              <a:endParaRPr lang="en-US"/>
            </a:p>
          </p:txBody>
        </p:sp>
        <p:sp>
          <p:nvSpPr>
            <p:cNvPr id="42038" name="Text Box 54"/>
            <p:cNvSpPr txBox="1">
              <a:spLocks noChangeArrowheads="1"/>
            </p:cNvSpPr>
            <p:nvPr/>
          </p:nvSpPr>
          <p:spPr bwMode="auto">
            <a:xfrm>
              <a:off x="7251" y="2379"/>
              <a:ext cx="7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connector</a:t>
              </a:r>
              <a:endParaRPr lang="en-US"/>
            </a:p>
          </p:txBody>
        </p:sp>
        <p:sp>
          <p:nvSpPr>
            <p:cNvPr id="42039" name="Text Box 55"/>
            <p:cNvSpPr txBox="1">
              <a:spLocks noChangeArrowheads="1"/>
            </p:cNvSpPr>
            <p:nvPr/>
          </p:nvSpPr>
          <p:spPr bwMode="auto">
            <a:xfrm>
              <a:off x="9592" y="2461"/>
              <a:ext cx="43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100">
                  <a:latin typeface="Arial Narrow" pitchFamily="34" charset="0"/>
                </a:rPr>
                <a:t>Serat</a:t>
              </a:r>
            </a:p>
            <a:p>
              <a:r>
                <a:rPr lang="en-US" sz="1100">
                  <a:solidFill>
                    <a:srgbClr val="000000"/>
                  </a:solidFill>
                  <a:latin typeface="Arial Narrow" pitchFamily="34" charset="0"/>
                </a:rPr>
                <a:t>optik</a:t>
              </a:r>
              <a:endParaRPr lang="en-US"/>
            </a:p>
          </p:txBody>
        </p:sp>
        <p:sp>
          <p:nvSpPr>
            <p:cNvPr id="42040" name="Text Box 56"/>
            <p:cNvSpPr txBox="1">
              <a:spLocks noChangeArrowheads="1"/>
            </p:cNvSpPr>
            <p:nvPr/>
          </p:nvSpPr>
          <p:spPr bwMode="auto">
            <a:xfrm>
              <a:off x="3538" y="4958"/>
              <a:ext cx="112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6693" tIns="28346" rIns="56693" bIns="28346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Optical amplifier</a:t>
              </a:r>
              <a:endParaRPr lang="en-US"/>
            </a:p>
          </p:txBody>
        </p:sp>
        <p:sp>
          <p:nvSpPr>
            <p:cNvPr id="42041" name="Text Box 57"/>
            <p:cNvSpPr txBox="1">
              <a:spLocks noChangeArrowheads="1"/>
            </p:cNvSpPr>
            <p:nvPr/>
          </p:nvSpPr>
          <p:spPr bwMode="auto">
            <a:xfrm>
              <a:off x="3778" y="6490"/>
              <a:ext cx="5182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Cara Kerja</a:t>
            </a:r>
            <a:r>
              <a:rPr lang="en-US" b="1"/>
              <a:t> </a:t>
            </a:r>
            <a:r>
              <a:rPr lang="id-ID"/>
              <a:t>Power Meter</a:t>
            </a:r>
            <a:r>
              <a:rPr lang="en-US" b="1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d-ID" sz="1600"/>
              <a:t>1. 	Peralatan</a:t>
            </a:r>
          </a:p>
          <a:p>
            <a:pPr>
              <a:lnSpc>
                <a:spcPct val="80000"/>
              </a:lnSpc>
            </a:pPr>
            <a:r>
              <a:rPr lang="id-ID" sz="1600"/>
              <a:t>Optical Power Meter</a:t>
            </a:r>
            <a:endParaRPr lang="en-US" sz="1600"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r>
              <a:rPr lang="en-US" sz="1200">
                <a:sym typeface="Symbol" pitchFamily="18" charset="2"/>
              </a:rPr>
              <a:t></a:t>
            </a:r>
            <a:r>
              <a:rPr lang="id-ID" sz="1200"/>
              <a:t> yang tepat</a:t>
            </a:r>
          </a:p>
          <a:p>
            <a:pPr lvl="2">
              <a:lnSpc>
                <a:spcPct val="80000"/>
              </a:lnSpc>
            </a:pPr>
            <a:r>
              <a:rPr lang="id-ID" sz="1200"/>
              <a:t>Konektor yang tepat</a:t>
            </a:r>
          </a:p>
          <a:p>
            <a:pPr lvl="2">
              <a:lnSpc>
                <a:spcPct val="80000"/>
              </a:lnSpc>
            </a:pPr>
            <a:r>
              <a:rPr lang="id-ID" sz="1200"/>
              <a:t>Jenis serat yang dapat diukur (SM/MM)</a:t>
            </a:r>
          </a:p>
          <a:p>
            <a:pPr lvl="2">
              <a:lnSpc>
                <a:spcPct val="80000"/>
              </a:lnSpc>
            </a:pPr>
            <a:r>
              <a:rPr lang="id-ID" sz="1200"/>
              <a:t>Kalibrasi</a:t>
            </a:r>
          </a:p>
          <a:p>
            <a:pPr>
              <a:lnSpc>
                <a:spcPct val="80000"/>
              </a:lnSpc>
            </a:pPr>
            <a:r>
              <a:rPr lang="id-ID" sz="1600"/>
              <a:t>Optical </a:t>
            </a:r>
            <a:r>
              <a:rPr lang="en-US" sz="1600"/>
              <a:t>Light Source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Sumber cahaya stabil </a:t>
            </a:r>
            <a:endParaRPr lang="en-US" sz="1200">
              <a:sym typeface="Symbol" pitchFamily="18" charset="2"/>
            </a:endParaRPr>
          </a:p>
          <a:p>
            <a:pPr lvl="2">
              <a:lnSpc>
                <a:spcPct val="80000"/>
              </a:lnSpc>
            </a:pPr>
            <a:r>
              <a:rPr lang="en-US" sz="1200">
                <a:sym typeface="Symbol" pitchFamily="18" charset="2"/>
              </a:rPr>
              <a:t></a:t>
            </a:r>
            <a:r>
              <a:rPr lang="en-US" sz="1200"/>
              <a:t> yang tepat</a:t>
            </a:r>
            <a:endParaRPr lang="de-DE" sz="1200"/>
          </a:p>
          <a:p>
            <a:pPr lvl="2">
              <a:lnSpc>
                <a:spcPct val="80000"/>
              </a:lnSpc>
            </a:pPr>
            <a:r>
              <a:rPr lang="de-DE" sz="1200"/>
              <a:t>Jenis serat yang dapat diukur (SM/MM)</a:t>
            </a:r>
            <a:endParaRPr lang="en-US" sz="1200"/>
          </a:p>
          <a:p>
            <a:pPr lvl="2">
              <a:lnSpc>
                <a:spcPct val="80000"/>
              </a:lnSpc>
            </a:pPr>
            <a:r>
              <a:rPr lang="en-US" sz="1200"/>
              <a:t>Sumber laser / LED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Daya keluaran cahaya yang cukup</a:t>
            </a:r>
          </a:p>
          <a:p>
            <a:pPr>
              <a:lnSpc>
                <a:spcPct val="80000"/>
              </a:lnSpc>
            </a:pPr>
            <a:r>
              <a:rPr lang="en-US" sz="1600"/>
              <a:t>Pembersih Konektor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Kapas / tissue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Udara semprot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2. 	Rugi-Rugi Patch Cord</a:t>
            </a:r>
          </a:p>
          <a:p>
            <a:pPr>
              <a:lnSpc>
                <a:spcPct val="80000"/>
              </a:lnSpc>
            </a:pPr>
            <a:r>
              <a:rPr lang="en-US" sz="1600"/>
              <a:t>Tiap patch cord yang akan dipakai harus di tes</a:t>
            </a:r>
          </a:p>
          <a:p>
            <a:pPr>
              <a:lnSpc>
                <a:spcPct val="80000"/>
              </a:lnSpc>
            </a:pPr>
            <a:r>
              <a:rPr lang="en-US" sz="1600"/>
              <a:t>Hasil ukur patch cord dibandingkan dengan spek pabrik</a:t>
            </a:r>
          </a:p>
          <a:p>
            <a:pPr>
              <a:lnSpc>
                <a:spcPct val="80000"/>
              </a:lnSpc>
            </a:pPr>
            <a:r>
              <a:rPr lang="en-US" sz="1600"/>
              <a:t>Bersihkan seluruh konektor sebelum pengetesan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Pengukuran Link Optik</a:t>
            </a:r>
          </a:p>
        </p:txBody>
      </p:sp>
      <p:pic>
        <p:nvPicPr>
          <p:cNvPr id="34824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835150"/>
            <a:ext cx="4038600" cy="1714500"/>
          </a:xfrm>
          <a:noFill/>
          <a:ln/>
        </p:spPr>
      </p:pic>
      <p:sp>
        <p:nvSpPr>
          <p:cNvPr id="34820" name="Rectangle 4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i="1"/>
              <a:t>Informasi pengukuran dipakai untuk menentukan optical link budget dan optical margin</a:t>
            </a:r>
          </a:p>
          <a:p>
            <a:r>
              <a:rPr lang="en-US" sz="2400" i="1"/>
              <a:t>Ada dua konfigurasi yang dapat dipakai :</a:t>
            </a:r>
          </a:p>
          <a:p>
            <a:pPr lvl="1"/>
            <a:r>
              <a:rPr lang="en-US" sz="2000" i="1"/>
              <a:t>1. End to End</a:t>
            </a:r>
          </a:p>
          <a:p>
            <a:pPr lvl="1"/>
            <a:r>
              <a:rPr lang="en-US" sz="2000" i="1"/>
              <a:t>2. Loop back</a:t>
            </a:r>
            <a:endParaRPr lang="en-US" sz="2000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3733800" cy="1927225"/>
          </a:xfrm>
          <a:prstGeom prst="rect">
            <a:avLst/>
          </a:prstGeom>
          <a:noFill/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914400" y="2320925"/>
            <a:ext cx="3200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221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OTDR (Optical Time Domain Reflectometer)</a:t>
            </a:r>
            <a:br>
              <a:rPr lang="en-US" sz="2800"/>
            </a:br>
            <a:r>
              <a:rPr lang="en-US" sz="2800"/>
              <a:t>dan </a:t>
            </a:r>
            <a:br>
              <a:rPr lang="en-US" sz="2800"/>
            </a:br>
            <a:r>
              <a:rPr lang="en-US" sz="2800"/>
              <a:t>Optical Power Meter</a:t>
            </a:r>
          </a:p>
        </p:txBody>
      </p:sp>
      <p:pic>
        <p:nvPicPr>
          <p:cNvPr id="3078" name="Picture 6" descr="AQ7220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2334" r="12335"/>
          <a:stretch>
            <a:fillRect/>
          </a:stretch>
        </p:blipFill>
        <p:spPr>
          <a:xfrm>
            <a:off x="1143000" y="2692400"/>
            <a:ext cx="3352800" cy="2641600"/>
          </a:xfrm>
          <a:noFill/>
          <a:ln/>
        </p:spPr>
      </p:pic>
      <p:pic>
        <p:nvPicPr>
          <p:cNvPr id="3079" name="Picture 7" descr="AQ2150Sma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2895600"/>
            <a:ext cx="2171700" cy="2105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OPTICAL DOMAIN REFLECTOMETER (OTDR)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OTDR merupakan salah satu peralatan utama baik untuk instalasi maupun pemeliharaan link serat optik</a:t>
            </a:r>
          </a:p>
          <a:p>
            <a:pPr>
              <a:lnSpc>
                <a:spcPct val="90000"/>
              </a:lnSpc>
            </a:pPr>
            <a:r>
              <a:rPr lang="en-US" sz="2400"/>
              <a:t>OTDR memungkinkan sebuah link diukur dari satu ujung.</a:t>
            </a:r>
          </a:p>
          <a:p>
            <a:pPr>
              <a:lnSpc>
                <a:spcPct val="90000"/>
              </a:lnSpc>
            </a:pPr>
            <a:r>
              <a:rPr lang="en-US" sz="2400"/>
              <a:t>OTDR dipakai untuk mendapatkan gambaran visual dari redaman serat optik sepanjang sebuah link yang diplot pada sebuah layar dengan jarak digambarkan pada sumbu X dan redaman pada sumbu Y.</a:t>
            </a:r>
          </a:p>
          <a:p>
            <a:pPr>
              <a:lnSpc>
                <a:spcPct val="90000"/>
              </a:lnSpc>
            </a:pPr>
            <a:r>
              <a:rPr lang="en-US" sz="2400"/>
              <a:t>Informasi mengenai redaman serat, loss sambungan, loss konektor dan lokasi gangguan serta loss antara dua titik dapat ditentukan dari display ini.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Pemakaian OTDR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/>
              <a:t>Saat instalasi</a:t>
            </a:r>
          </a:p>
          <a:p>
            <a:pPr>
              <a:buFontTx/>
              <a:buNone/>
            </a:pPr>
            <a:r>
              <a:rPr lang="en-US"/>
              <a:t>	OTDR dipakai untuk memastikan loss sambungan, konektor dan loss karena tekukan atau tekanan terhadap kabel.</a:t>
            </a:r>
          </a:p>
          <a:p>
            <a:pPr>
              <a:buFontTx/>
              <a:buNone/>
            </a:pPr>
            <a:r>
              <a:rPr lang="en-US" u="sng"/>
              <a:t>Dalam pemeliharaan </a:t>
            </a:r>
          </a:p>
          <a:p>
            <a:pPr lvl="1"/>
            <a:r>
              <a:rPr lang="en-US"/>
              <a:t>Pengecekan periodik untuk memastikan tidak ada  degradasi serat</a:t>
            </a:r>
          </a:p>
          <a:p>
            <a:pPr lvl="1"/>
            <a:r>
              <a:rPr lang="en-US"/>
              <a:t>Melokalisir gangguan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Prinsip Kerja OTDR</a:t>
            </a:r>
          </a:p>
        </p:txBody>
      </p:sp>
      <p:pic>
        <p:nvPicPr>
          <p:cNvPr id="7172" name="Picture 4" descr="PREV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905000"/>
            <a:ext cx="4648200" cy="2730500"/>
          </a:xfrm>
          <a:noFill/>
          <a:ln/>
        </p:spPr>
      </p:pic>
      <p:sp>
        <p:nvSpPr>
          <p:cNvPr id="717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8100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OTDR memancarkan pulsa-pulsa cahaya dari sebuah sumber   dioda laser kedalam sebuah Serat Optik.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Sebagian sinyal-sinyal dibalikan ke OTDR, sinyal diarahkan melalui sebuah coupler ke Detektor Optik dimana sinyal tersebut diubah menjadi sinyal listrik dan ditampilkan pada layar CRT.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OTDR mengukur sinyal balik terhadap waktu.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Waktu tempuh dikalikan dengan kecepatan cahaya dalam serat digunakan untuk menghitung jarak atau    </a:t>
            </a:r>
            <a:r>
              <a:rPr lang="en-US" sz="1400" smtClean="0"/>
              <a:t>l </a:t>
            </a:r>
            <a:r>
              <a:rPr lang="en-US" sz="1400"/>
              <a:t>= v x t/2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Tampilan OTDR menggambarkan daya relatif dari sinyal balik terhadap jarak.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/>
              <a:t>Beberapa parameter yang dapat diukur pada OTDR</a:t>
            </a:r>
            <a:endParaRPr lang="en-US" sz="40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sz="2800"/>
              <a:t>Jarak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800"/>
              <a:t>	Dalam hal ini titik lokasi dalam suatu link, ujung link atau patahan.</a:t>
            </a:r>
          </a:p>
          <a:p>
            <a:pPr>
              <a:lnSpc>
                <a:spcPct val="80000"/>
              </a:lnSpc>
            </a:pPr>
            <a:r>
              <a:rPr lang="sv-SE" sz="2800"/>
              <a:t>Loss 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800"/>
              <a:t>	Loss untuk masing-masing splice atau total loss dari ujung ke ujung dalam suatu link.</a:t>
            </a:r>
          </a:p>
          <a:p>
            <a:pPr>
              <a:lnSpc>
                <a:spcPct val="80000"/>
              </a:lnSpc>
            </a:pPr>
            <a:r>
              <a:rPr lang="sv-SE" sz="2800"/>
              <a:t>Atenuasi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800"/>
              <a:t>	Atenuasi dari serat dalam suatu link.</a:t>
            </a:r>
          </a:p>
          <a:p>
            <a:pPr>
              <a:lnSpc>
                <a:spcPct val="80000"/>
              </a:lnSpc>
            </a:pPr>
            <a:r>
              <a:rPr lang="sv-SE" sz="2800"/>
              <a:t>Refleksi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800"/>
              <a:t>	Besar refleksi (return loss) dari suatu event.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 Backscatter</a:t>
            </a:r>
          </a:p>
        </p:txBody>
      </p:sp>
      <p:pic>
        <p:nvPicPr>
          <p:cNvPr id="11268" name="Picture 4" descr="PREV-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76400"/>
            <a:ext cx="4419600" cy="2736850"/>
          </a:xfrm>
          <a:noFill/>
          <a:ln/>
        </p:spPr>
      </p:pic>
      <p:sp>
        <p:nvSpPr>
          <p:cNvPr id="112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828800"/>
            <a:ext cx="4038600" cy="266700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Backscatter adalah bagian kecil dari Rayleigh Scatterring yang kembali ke OTDR.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Hal ini disebabkan adanya perubahan kecil pada indeks bias gelas yang terjadi sepanjang link.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PREV-0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609600"/>
            <a:ext cx="8382000" cy="51720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500</Words>
  <Application>Microsoft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Worksheet</vt:lpstr>
      <vt:lpstr>Alat Ukur Sistem Komunikasi Serat Optik</vt:lpstr>
      <vt:lpstr>Dasar Sistem Komunikasi Serat Optik</vt:lpstr>
      <vt:lpstr>OTDR (Optical Time Domain Reflectometer) dan  Optical Power Meter</vt:lpstr>
      <vt:lpstr>OPTICAL DOMAIN REFLECTOMETER (OTDR)</vt:lpstr>
      <vt:lpstr>Pemakaian OTDR</vt:lpstr>
      <vt:lpstr>Prinsip Kerja OTDR</vt:lpstr>
      <vt:lpstr>Beberapa parameter yang dapat diukur pada OTDR</vt:lpstr>
      <vt:lpstr>Pengertian Backscatter</vt:lpstr>
      <vt:lpstr>Slide 9</vt:lpstr>
      <vt:lpstr>Slide 10</vt:lpstr>
      <vt:lpstr>Slide 11</vt:lpstr>
      <vt:lpstr>Dead Zone</vt:lpstr>
      <vt:lpstr>Slide 13</vt:lpstr>
      <vt:lpstr>Hal-hal yang Harus Diperhatikan</vt:lpstr>
      <vt:lpstr>Gambar tampak muka OTDR</vt:lpstr>
      <vt:lpstr>Slide 16</vt:lpstr>
      <vt:lpstr>ContohPrint Out Hasil Pengukuran</vt:lpstr>
      <vt:lpstr>POWER METER</vt:lpstr>
      <vt:lpstr>Pengukuran Serat Optik Menggunakan Power Meter</vt:lpstr>
      <vt:lpstr>Cara Kerja Power Meter </vt:lpstr>
      <vt:lpstr>Pengukuran Link Optik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Ukur Sistem Komunikasi Serat Optik</dc:title>
  <dc:creator>Hambali</dc:creator>
  <cp:lastModifiedBy>USER</cp:lastModifiedBy>
  <cp:revision>27</cp:revision>
  <dcterms:created xsi:type="dcterms:W3CDTF">2006-07-17T15:45:54Z</dcterms:created>
  <dcterms:modified xsi:type="dcterms:W3CDTF">2011-01-09T19:16:40Z</dcterms:modified>
</cp:coreProperties>
</file>